
<file path=[Content_Types].xml><?xml version="1.0" encoding="utf-8"?>
<Types xmlns="http://schemas.openxmlformats.org/package/2006/content-types">
  <Default Extension="png" ContentType="image/png"/>
  <Default Extension="webm" ContentType="video/webm"/>
  <Default Extension="jpeg" ContentType="image/jpeg"/>
  <Default Extension="rels" ContentType="application/vnd.openxmlformats-package.relationships+xml"/>
  <Default Extension="xml" ContentType="application/xml"/>
  <Default Extension="tif" ContentType="image/t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72" r:id="rId2"/>
    <p:sldId id="274" r:id="rId3"/>
    <p:sldId id="275" r:id="rId4"/>
    <p:sldId id="276" r:id="rId5"/>
    <p:sldId id="277" r:id="rId6"/>
    <p:sldId id="278" r:id="rId7"/>
    <p:sldId id="256" r:id="rId8"/>
    <p:sldId id="262" r:id="rId9"/>
    <p:sldId id="263" r:id="rId10"/>
    <p:sldId id="264" r:id="rId11"/>
    <p:sldId id="271" r:id="rId12"/>
    <p:sldId id="279" r:id="rId13"/>
    <p:sldId id="280" r:id="rId14"/>
    <p:sldId id="28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5017" autoAdjust="0"/>
  </p:normalViewPr>
  <p:slideViewPr>
    <p:cSldViewPr snapToGrid="0">
      <p:cViewPr varScale="1">
        <p:scale>
          <a:sx n="75" d="100"/>
          <a:sy n="75" d="100"/>
        </p:scale>
        <p:origin x="18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00" d="100"/>
          <a:sy n="200" d="100"/>
        </p:scale>
        <p:origin x="1392" y="-17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tif>
</file>

<file path=ppt/media/image8.png>
</file>

<file path=ppt/media/image9.jpg>
</file>

<file path=ppt/media/media1.webm>
</file>

<file path=ppt/media/media2.webm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04BDC2-B4CF-4DD1-B55A-1C04E8201453}" type="datetimeFigureOut">
              <a:rPr lang="fi-FI" smtClean="0"/>
              <a:t>6.5.2017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fi-FI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FF96F-E5C8-4E76-A15F-5490CD8A59FD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7236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FF96F-E5C8-4E76-A15F-5490CD8A59FD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96230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sz="1200" dirty="0">
                <a:solidFill>
                  <a:schemeClr val="bg1"/>
                </a:solidFill>
              </a:rPr>
              <a:t>Sote –uudistuksessa vaikuttavuus on tärkeintä. Vaikuttavuuden mittaamisessa Valtioneuvoston tuore suositus on </a:t>
            </a:r>
            <a:r>
              <a:rPr lang="fi-FI" dirty="0"/>
              <a:t>että Sote -mittaristossa huomioidaan palvelujärjestelmän eri tasot kattavan tiedon saamiseksi, näin voidaan todentaa vaikuttavuutta. Mutta (erityisesti sosiaalihuollon) vaikuttavuus kuitenkin TEHDÄÄN asiakastyössä, jonka vuoksi on olennaista kysyä: Miten tekemäni työ vaikuttaa? Saako asiakas todella apua? Ja ennen kaikkea -&gt; MISTÄ ME SEN TIEDÄMME? Tähän tehtävään Vaikuttava asiakastyö tarvitsee Modernin työkalun, jonka me kehitämme.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D149C3-F553-46D8-937B-A6402977DF76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26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  <a:p>
            <a:r>
              <a:rPr lang="fi-FI" dirty="0" smtClean="0"/>
              <a:t>Me olemme rakentaneet järjestelmän, joka korjaa näitä </a:t>
            </a:r>
            <a:r>
              <a:rPr lang="fi-FI" dirty="0" err="1" smtClean="0"/>
              <a:t>elinan</a:t>
            </a:r>
            <a:r>
              <a:rPr lang="fi-FI" dirty="0" smtClean="0"/>
              <a:t> mainitsemia ongelmia.</a:t>
            </a:r>
          </a:p>
          <a:p>
            <a:r>
              <a:rPr lang="fi-FI" dirty="0" smtClean="0"/>
              <a:t>Esimerkkinä tapaus, jossa kouluterveydenhoitaja havaitsee lapsen kanssa käydyn keskustelun perusteella, että perheessä on paha alkoholiongelma johon pitäisi puuttua.</a:t>
            </a:r>
          </a:p>
          <a:p>
            <a:endParaRPr lang="fi-FI" dirty="0"/>
          </a:p>
          <a:p>
            <a:r>
              <a:rPr lang="fi-FI" dirty="0" err="1" smtClean="0"/>
              <a:t>Kouluturveydenhoitaja</a:t>
            </a:r>
            <a:r>
              <a:rPr lang="fi-FI" dirty="0" smtClean="0"/>
              <a:t> ohjaa tapauksen sosiaalitoimeen.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FF96F-E5C8-4E76-A15F-5490CD8A59FD}" type="slidenum">
              <a:rPr lang="fi-FI" smtClean="0"/>
              <a:t>7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130161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smtClean="0"/>
              <a:t>Sosiaalityöntekijä tapaa perheen. Muodostetaan </a:t>
            </a:r>
            <a:r>
              <a:rPr lang="fi-FI" dirty="0" err="1" smtClean="0"/>
              <a:t>asuakkuus</a:t>
            </a:r>
            <a:r>
              <a:rPr lang="fi-FI" dirty="0" smtClean="0"/>
              <a:t>, keskusteluyhteys eri osapuolien välille.</a:t>
            </a:r>
          </a:p>
          <a:p>
            <a:r>
              <a:rPr lang="fi-FI" dirty="0" smtClean="0"/>
              <a:t>Tieto kirjataan nykyisiin </a:t>
            </a:r>
            <a:r>
              <a:rPr lang="fi-FI" dirty="0" err="1" smtClean="0"/>
              <a:t>sosialitoimen</a:t>
            </a:r>
            <a:r>
              <a:rPr lang="fi-FI" dirty="0" smtClean="0"/>
              <a:t> järjestelmiin uutena asiakkaana. Tieto uudesta sosiaalitoimen-asiasta välittyy kantaan josta meidän järjestelmä poimii sen uutena käsiteltävänä asiana </a:t>
            </a:r>
            <a:r>
              <a:rPr lang="fi-FI" dirty="0" err="1" smtClean="0"/>
              <a:t>työntekijjän</a:t>
            </a:r>
            <a:r>
              <a:rPr lang="fi-FI" dirty="0" smtClean="0"/>
              <a:t> </a:t>
            </a:r>
            <a:r>
              <a:rPr lang="fi-FI" dirty="0" err="1" smtClean="0"/>
              <a:t>käsitellylistalle</a:t>
            </a:r>
            <a:r>
              <a:rPr lang="fi-FI" dirty="0" smtClean="0"/>
              <a:t>.</a:t>
            </a:r>
          </a:p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FF96F-E5C8-4E76-A15F-5490CD8A59FD}" type="slidenum">
              <a:rPr lang="fi-FI" smtClean="0"/>
              <a:t>8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26105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i-FI" dirty="0" smtClean="0"/>
              <a:t>VIDEO1:</a:t>
            </a:r>
          </a:p>
          <a:p>
            <a:endParaRPr lang="fi-FI" dirty="0" smtClean="0"/>
          </a:p>
          <a:p>
            <a:r>
              <a:rPr lang="fi-FI" dirty="0" smtClean="0"/>
              <a:t>Työpöytä </a:t>
            </a:r>
            <a:r>
              <a:rPr lang="fi-FI" dirty="0" err="1" smtClean="0"/>
              <a:t>app</a:t>
            </a:r>
            <a:r>
              <a:rPr lang="fi-FI" dirty="0" smtClean="0"/>
              <a:t> videointi. </a:t>
            </a:r>
          </a:p>
          <a:p>
            <a:r>
              <a:rPr lang="fi-FI" dirty="0" smtClean="0"/>
              <a:t>Ivataan Ida</a:t>
            </a:r>
          </a:p>
          <a:p>
            <a:r>
              <a:rPr lang="fi-FI" dirty="0" smtClean="0"/>
              <a:t>	-&gt;näkyy perhe </a:t>
            </a:r>
            <a:r>
              <a:rPr lang="fi-FI" dirty="0" err="1" smtClean="0"/>
              <a:t>tide</a:t>
            </a:r>
            <a:endParaRPr lang="fi-FI" dirty="0" smtClean="0"/>
          </a:p>
          <a:p>
            <a:r>
              <a:rPr lang="fi-FI" dirty="0" smtClean="0"/>
              <a:t>	-&gt;</a:t>
            </a:r>
            <a:r>
              <a:rPr lang="fi-FI" b="1" dirty="0" smtClean="0"/>
              <a:t>VALITAAN TEEMA</a:t>
            </a:r>
          </a:p>
          <a:p>
            <a:endParaRPr lang="fi-FI" dirty="0" smtClean="0"/>
          </a:p>
          <a:p>
            <a:endParaRPr lang="fi-FI" dirty="0" smtClean="0"/>
          </a:p>
          <a:p>
            <a:r>
              <a:rPr lang="fi-FI" dirty="0" smtClean="0"/>
              <a:t>https://youtu.be/9r_sHO0xvtU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FF96F-E5C8-4E76-A15F-5490CD8A59FD}" type="slidenum">
              <a:rPr lang="fi-FI" smtClean="0"/>
              <a:t>9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40845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kuvan paikkamerkki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Huomautusten paikkamerkki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smtClean="0"/>
              <a:t>Video:</a:t>
            </a:r>
          </a:p>
          <a:p>
            <a:endParaRPr lang="fi-FI" dirty="0" smtClean="0"/>
          </a:p>
          <a:p>
            <a:r>
              <a:rPr lang="fi-FI" dirty="0" smtClean="0"/>
              <a:t>Applikaation päänäkymä ja IDAN viesti näkyy tärkeänä.</a:t>
            </a:r>
          </a:p>
          <a:p>
            <a:r>
              <a:rPr lang="fi-FI" dirty="0" smtClean="0"/>
              <a:t>-&gt; käyttäjä avaa Idan ja näkee keskustelun</a:t>
            </a:r>
          </a:p>
          <a:p>
            <a:endParaRPr lang="fi-FI" dirty="0" smtClean="0"/>
          </a:p>
          <a:p>
            <a:endParaRPr lang="fi-FI" dirty="0" smtClean="0"/>
          </a:p>
          <a:p>
            <a:endParaRPr lang="fi-FI" dirty="0" smtClean="0"/>
          </a:p>
          <a:p>
            <a:r>
              <a:rPr lang="fi-FI" dirty="0" smtClean="0"/>
              <a:t>Puheessa </a:t>
            </a:r>
            <a:r>
              <a:rPr lang="fi-FI" dirty="0" err="1" smtClean="0"/>
              <a:t>kerro,että</a:t>
            </a:r>
            <a:r>
              <a:rPr lang="fi-FI" dirty="0" smtClean="0"/>
              <a:t> nyt tehdään päätös huostaanotosta toisessa järjestelmässä.</a:t>
            </a:r>
          </a:p>
          <a:p>
            <a:endParaRPr lang="fi-FI" dirty="0" smtClean="0"/>
          </a:p>
          <a:p>
            <a:r>
              <a:rPr lang="fi-FI" dirty="0" smtClean="0"/>
              <a:t>Uusi teema lisätään: ”</a:t>
            </a:r>
            <a:r>
              <a:rPr lang="fi-FI" dirty="0" err="1" smtClean="0"/>
              <a:t>Huostaanotettu</a:t>
            </a:r>
            <a:r>
              <a:rPr lang="fi-FI" dirty="0" smtClean="0"/>
              <a:t> alaikäinen”. </a:t>
            </a:r>
          </a:p>
          <a:p>
            <a:r>
              <a:rPr lang="fi-FI" dirty="0" smtClean="0"/>
              <a:t>-Sijaisperhe lisätään huolenpitoon läheisiksi.</a:t>
            </a:r>
          </a:p>
          <a:p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6FF96F-E5C8-4E76-A15F-5490CD8A59FD}" type="slidenum">
              <a:rPr lang="fi-FI" smtClean="0"/>
              <a:t>12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9494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amakuva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 smtClean="0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tsikko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inaus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mikor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arak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uvan sara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 smtClean="0"/>
              <a:t>Lisää kuva napsauttamalla kuvaketta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 smtClean="0"/>
              <a:t>Lisää kuva napsauttamalla kuvaketta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 smtClean="0"/>
              <a:t>Lisää kuva napsauttamalla kuvaketta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 smtClean="0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 smtClean="0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i-FI" smtClean="0"/>
              <a:t>Muokkaa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 smtClean="0"/>
              <a:t>Muokkaa tekstin perustyylejä napsauttamalla</a:t>
            </a:r>
          </a:p>
          <a:p>
            <a:pPr lvl="1"/>
            <a:r>
              <a:rPr lang="fi-FI" smtClean="0"/>
              <a:t>toinen taso</a:t>
            </a:r>
          </a:p>
          <a:p>
            <a:pPr lvl="2"/>
            <a:r>
              <a:rPr lang="fi-FI" smtClean="0"/>
              <a:t>kolmas taso</a:t>
            </a:r>
          </a:p>
          <a:p>
            <a:pPr lvl="3"/>
            <a:r>
              <a:rPr lang="fi-FI" smtClean="0"/>
              <a:t>neljäs taso</a:t>
            </a:r>
          </a:p>
          <a:p>
            <a:pPr lvl="4"/>
            <a:r>
              <a:rPr lang="fi-FI" smtClean="0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5/6/2017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ebm"/><Relationship Id="rId1" Type="http://schemas.microsoft.com/office/2007/relationships/media" Target="../media/media1.webm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uva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0" r="11864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4227871" cy="1676603"/>
          </a:xfrm>
        </p:spPr>
        <p:txBody>
          <a:bodyPr>
            <a:normAutofit/>
          </a:bodyPr>
          <a:lstStyle/>
          <a:p>
            <a:r>
              <a:rPr lang="fi-FI" sz="3600" dirty="0" err="1"/>
              <a:t>Mediconsult</a:t>
            </a:r>
            <a:r>
              <a:rPr lang="fi-FI" sz="3600" dirty="0"/>
              <a:t> Oy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i-FI" dirty="0"/>
              <a:t>Tiimi:</a:t>
            </a:r>
          </a:p>
          <a:p>
            <a:pPr marL="0" indent="0">
              <a:buNone/>
            </a:pPr>
            <a:endParaRPr lang="fi-FI" dirty="0"/>
          </a:p>
          <a:p>
            <a:pPr marL="0" indent="0">
              <a:buNone/>
            </a:pPr>
            <a:r>
              <a:rPr lang="fi-FI" dirty="0"/>
              <a:t>Elina Yli-Erkkilä</a:t>
            </a:r>
          </a:p>
          <a:p>
            <a:pPr marL="0" indent="0">
              <a:buNone/>
            </a:pPr>
            <a:r>
              <a:rPr lang="fi-FI" dirty="0"/>
              <a:t>Mika Rastas</a:t>
            </a:r>
          </a:p>
          <a:p>
            <a:pPr marL="0" indent="0">
              <a:buNone/>
            </a:pPr>
            <a:r>
              <a:rPr lang="fi-FI" dirty="0"/>
              <a:t>Juha-Matti Kyyrä</a:t>
            </a:r>
          </a:p>
          <a:p>
            <a:pPr marL="0" indent="0">
              <a:buNone/>
            </a:pPr>
            <a:r>
              <a:rPr lang="fi-FI" dirty="0"/>
              <a:t>Mauno Haukila</a:t>
            </a:r>
          </a:p>
          <a:p>
            <a:pPr marL="0" indent="0">
              <a:buNone/>
            </a:pPr>
            <a:endParaRPr lang="fi-FI" sz="1800" dirty="0"/>
          </a:p>
        </p:txBody>
      </p:sp>
    </p:spTree>
    <p:extLst>
      <p:ext uri="{BB962C8B-B14F-4D97-AF65-F5344CB8AC3E}">
        <p14:creationId xmlns:p14="http://schemas.microsoft.com/office/powerpoint/2010/main" val="95656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Man lying on sofa in living room, elevated view : Stock Pho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833" y="1552242"/>
            <a:ext cx="5703671" cy="3787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A teenage girl texts while sitting on a couch. : News Pho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9246" y="2832158"/>
            <a:ext cx="5608320" cy="3729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kstiruutu 3"/>
          <p:cNvSpPr txBox="1"/>
          <p:nvPr/>
        </p:nvSpPr>
        <p:spPr>
          <a:xfrm>
            <a:off x="2735901" y="465965"/>
            <a:ext cx="7157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200" dirty="0" smtClean="0"/>
              <a:t>ARKI JATKUU IDAN PERHEESSÄ</a:t>
            </a:r>
          </a:p>
        </p:txBody>
      </p:sp>
    </p:spTree>
    <p:extLst>
      <p:ext uri="{BB962C8B-B14F-4D97-AF65-F5344CB8AC3E}">
        <p14:creationId xmlns:p14="http://schemas.microsoft.com/office/powerpoint/2010/main" val="133116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1"/>
          <p:cNvSpPr/>
          <p:nvPr/>
        </p:nvSpPr>
        <p:spPr>
          <a:xfrm>
            <a:off x="0" y="2928035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7200" dirty="0" smtClean="0"/>
              <a:t>VIDEO!</a:t>
            </a:r>
            <a:endParaRPr lang="fi-FI" sz="7200" dirty="0"/>
          </a:p>
        </p:txBody>
      </p:sp>
    </p:spTree>
    <p:extLst>
      <p:ext uri="{BB962C8B-B14F-4D97-AF65-F5344CB8AC3E}">
        <p14:creationId xmlns:p14="http://schemas.microsoft.com/office/powerpoint/2010/main" val="2653245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ok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5463" y="0"/>
            <a:ext cx="11139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7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Hyödyt</a:t>
            </a:r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751620" y="1478304"/>
            <a:ext cx="9545931" cy="481349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i-FI" sz="2800" b="1" dirty="0"/>
              <a:t>”Sormi lapsen pulssilla”</a:t>
            </a:r>
            <a:r>
              <a:rPr lang="fi-FI" sz="2800" dirty="0"/>
              <a:t> 24/7</a:t>
            </a:r>
          </a:p>
          <a:p>
            <a:pPr marL="0" indent="0">
              <a:buNone/>
            </a:pPr>
            <a:endParaRPr lang="fi-FI" sz="2800" dirty="0"/>
          </a:p>
          <a:p>
            <a:pPr marL="0" indent="0">
              <a:buNone/>
            </a:pPr>
            <a:r>
              <a:rPr lang="fi-FI" sz="2800" dirty="0"/>
              <a:t> Yhteys </a:t>
            </a:r>
            <a:r>
              <a:rPr lang="fi-FI" sz="2800" b="1" dirty="0"/>
              <a:t>”käden mitan päässä” </a:t>
            </a:r>
          </a:p>
          <a:p>
            <a:pPr marL="0" indent="0">
              <a:buNone/>
            </a:pPr>
            <a:r>
              <a:rPr lang="fi-FI" sz="2800" b="1" dirty="0"/>
              <a:t>  </a:t>
            </a:r>
          </a:p>
          <a:p>
            <a:pPr marL="0" indent="0">
              <a:buNone/>
            </a:pPr>
            <a:r>
              <a:rPr lang="fi-FI" sz="2800" b="1" dirty="0"/>
              <a:t>  Lapsen suusta</a:t>
            </a:r>
          </a:p>
          <a:p>
            <a:pPr marL="0" indent="0">
              <a:buNone/>
            </a:pPr>
            <a:endParaRPr lang="fi-FI" sz="2800" dirty="0"/>
          </a:p>
          <a:p>
            <a:pPr marL="0" indent="0">
              <a:buNone/>
            </a:pPr>
            <a:r>
              <a:rPr lang="fi-FI" sz="2800" dirty="0"/>
              <a:t> Vaste </a:t>
            </a:r>
            <a:r>
              <a:rPr lang="fi-FI" sz="2800" b="1" dirty="0"/>
              <a:t>välitöntä ja päivittäistä</a:t>
            </a:r>
          </a:p>
          <a:p>
            <a:pPr marL="0" indent="0">
              <a:buNone/>
            </a:pPr>
            <a:r>
              <a:rPr lang="fi-FI" sz="2800" dirty="0"/>
              <a:t>		</a:t>
            </a:r>
            <a:r>
              <a:rPr lang="fi-FI" sz="2800" b="1" dirty="0"/>
              <a:t>			</a:t>
            </a:r>
          </a:p>
          <a:p>
            <a:pPr marL="0" indent="0">
              <a:buNone/>
            </a:pPr>
            <a:r>
              <a:rPr lang="fi-FI" sz="2800" dirty="0"/>
              <a:t>  Korjausliikkeet ajoissa </a:t>
            </a:r>
          </a:p>
          <a:p>
            <a:pPr marL="0" indent="0">
              <a:buNone/>
            </a:pPr>
            <a:r>
              <a:rPr lang="fi-FI" sz="2800" dirty="0"/>
              <a:t>	</a:t>
            </a:r>
            <a:r>
              <a:rPr lang="fi-FI" sz="500" dirty="0"/>
              <a:t>	</a:t>
            </a:r>
          </a:p>
          <a:p>
            <a:pPr marL="0" indent="0">
              <a:buNone/>
            </a:pPr>
            <a:r>
              <a:rPr lang="fi-FI" sz="500" dirty="0"/>
              <a:t>		</a:t>
            </a:r>
          </a:p>
          <a:p>
            <a:pPr marL="0" indent="0">
              <a:buNone/>
            </a:pPr>
            <a:endParaRPr lang="fi-FI" sz="500" dirty="0"/>
          </a:p>
        </p:txBody>
      </p:sp>
      <p:sp>
        <p:nvSpPr>
          <p:cNvPr id="4" name="Tekstiruutu 3"/>
          <p:cNvSpPr txBox="1"/>
          <p:nvPr/>
        </p:nvSpPr>
        <p:spPr>
          <a:xfrm rot="19844409">
            <a:off x="7299934" y="3003533"/>
            <a:ext cx="45074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3600" dirty="0"/>
              <a:t>Maakunnalle vaikuttavuusdataa</a:t>
            </a:r>
          </a:p>
        </p:txBody>
      </p:sp>
    </p:spTree>
    <p:extLst>
      <p:ext uri="{BB962C8B-B14F-4D97-AF65-F5344CB8AC3E}">
        <p14:creationId xmlns:p14="http://schemas.microsoft.com/office/powerpoint/2010/main" val="1365887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orakulmio 1"/>
          <p:cNvSpPr/>
          <p:nvPr/>
        </p:nvSpPr>
        <p:spPr>
          <a:xfrm>
            <a:off x="0" y="2928035"/>
            <a:ext cx="1219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i-FI" sz="7200" dirty="0" smtClean="0"/>
              <a:t>VIDEO!</a:t>
            </a:r>
            <a:endParaRPr lang="fi-FI" sz="7200" dirty="0"/>
          </a:p>
        </p:txBody>
      </p:sp>
    </p:spTree>
    <p:extLst>
      <p:ext uri="{BB962C8B-B14F-4D97-AF65-F5344CB8AC3E}">
        <p14:creationId xmlns:p14="http://schemas.microsoft.com/office/powerpoint/2010/main" val="321277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lipsi 3"/>
          <p:cNvSpPr/>
          <p:nvPr/>
        </p:nvSpPr>
        <p:spPr>
          <a:xfrm>
            <a:off x="2816086" y="78917"/>
            <a:ext cx="7354956" cy="384313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5" name="Ellipsi 4"/>
          <p:cNvSpPr/>
          <p:nvPr/>
        </p:nvSpPr>
        <p:spPr>
          <a:xfrm>
            <a:off x="1492524" y="2749272"/>
            <a:ext cx="4565373" cy="3799821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6" name="Ellipsi 5"/>
          <p:cNvSpPr/>
          <p:nvPr/>
        </p:nvSpPr>
        <p:spPr>
          <a:xfrm>
            <a:off x="5604845" y="2894857"/>
            <a:ext cx="4512364" cy="3799820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7" name="Tekstiruutu 6"/>
          <p:cNvSpPr txBox="1"/>
          <p:nvPr/>
        </p:nvSpPr>
        <p:spPr>
          <a:xfrm>
            <a:off x="3644348" y="697417"/>
            <a:ext cx="585414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/>
              <a:t>Huostaanotto</a:t>
            </a:r>
            <a:endParaRPr lang="en-US" sz="4000" dirty="0"/>
          </a:p>
          <a:p>
            <a:pPr algn="ctr"/>
            <a:r>
              <a:rPr lang="en-US" sz="4000" dirty="0"/>
              <a:t>=</a:t>
            </a:r>
          </a:p>
          <a:p>
            <a:pPr algn="ctr"/>
            <a:r>
              <a:rPr lang="en-US" sz="5400" b="1" dirty="0"/>
              <a:t>72 000 € </a:t>
            </a:r>
          </a:p>
          <a:p>
            <a:endParaRPr lang="fi-FI" dirty="0"/>
          </a:p>
        </p:txBody>
      </p:sp>
      <p:sp>
        <p:nvSpPr>
          <p:cNvPr id="11" name="Tekstiruutu 10"/>
          <p:cNvSpPr txBox="1"/>
          <p:nvPr/>
        </p:nvSpPr>
        <p:spPr>
          <a:xfrm>
            <a:off x="1345095" y="3791636"/>
            <a:ext cx="45985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err="1"/>
              <a:t>Lastensuojelu</a:t>
            </a:r>
            <a:endParaRPr lang="en-US" sz="4000" dirty="0"/>
          </a:p>
          <a:p>
            <a:pPr algn="ctr"/>
            <a:r>
              <a:rPr lang="en-US" sz="4000" dirty="0"/>
              <a:t> </a:t>
            </a:r>
            <a:r>
              <a:rPr lang="en-US" sz="6000" b="1" dirty="0"/>
              <a:t>740 M€ </a:t>
            </a:r>
            <a:r>
              <a:rPr lang="en-US" sz="4000" dirty="0" err="1"/>
              <a:t>vuosittain</a:t>
            </a:r>
            <a:endParaRPr lang="en-US" sz="4000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2" name="Tekstiruutu 11"/>
          <p:cNvSpPr txBox="1"/>
          <p:nvPr/>
        </p:nvSpPr>
        <p:spPr>
          <a:xfrm>
            <a:off x="6287742" y="4313561"/>
            <a:ext cx="3856383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4000" dirty="0" err="1"/>
              <a:t>Vaikuttavuus</a:t>
            </a:r>
            <a:endParaRPr lang="en-US" sz="4000" dirty="0"/>
          </a:p>
          <a:p>
            <a:pPr lvl="0"/>
            <a:r>
              <a:rPr lang="en-US" dirty="0"/>
              <a:t>                   </a:t>
            </a:r>
            <a:endParaRPr lang="en-US" sz="6000" dirty="0"/>
          </a:p>
          <a:p>
            <a:endParaRPr lang="en-US" dirty="0"/>
          </a:p>
          <a:p>
            <a:endParaRPr lang="fi-FI" dirty="0"/>
          </a:p>
        </p:txBody>
      </p:sp>
      <p:sp>
        <p:nvSpPr>
          <p:cNvPr id="13" name="Tekstiruutu 12"/>
          <p:cNvSpPr txBox="1"/>
          <p:nvPr/>
        </p:nvSpPr>
        <p:spPr>
          <a:xfrm>
            <a:off x="7532617" y="5242325"/>
            <a:ext cx="6493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54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?</a:t>
            </a:r>
          </a:p>
          <a:p>
            <a:pPr lvl="0"/>
            <a:r>
              <a:rPr lang="en-US" dirty="0"/>
              <a:t>                   </a:t>
            </a:r>
            <a:endParaRPr lang="en-US" sz="6000" dirty="0"/>
          </a:p>
          <a:p>
            <a:endParaRPr lang="en-US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2474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Otsikko 1"/>
          <p:cNvSpPr txBox="1">
            <a:spLocks/>
          </p:cNvSpPr>
          <p:nvPr/>
        </p:nvSpPr>
        <p:spPr>
          <a:xfrm>
            <a:off x="7184553" y="1687612"/>
            <a:ext cx="4648727" cy="18303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rgbClr val="005B7E"/>
                </a:solidFill>
                <a:latin typeface="Franklin Gothic Medium Cond" panose="020B0606030402020204" pitchFamily="34" charset="0"/>
                <a:ea typeface="+mj-ea"/>
                <a:cs typeface="+mj-cs"/>
              </a:defRPr>
            </a:lvl1pPr>
          </a:lstStyle>
          <a:p>
            <a:endParaRPr lang="fi-FI" sz="3600" dirty="0"/>
          </a:p>
        </p:txBody>
      </p:sp>
      <p:pic>
        <p:nvPicPr>
          <p:cNvPr id="1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2632" y="6345767"/>
            <a:ext cx="1612901" cy="35560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uorakulmio 2"/>
          <p:cNvSpPr/>
          <p:nvPr/>
        </p:nvSpPr>
        <p:spPr>
          <a:xfrm>
            <a:off x="503581" y="1345311"/>
            <a:ext cx="1040295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914400"/>
            <a:endParaRPr lang="en-US" dirty="0">
              <a:solidFill>
                <a:schemeClr val="lt1"/>
              </a:solidFill>
            </a:endParaRPr>
          </a:p>
          <a:p>
            <a:pPr lvl="0" algn="ctr" defTabSz="914400"/>
            <a:endParaRPr lang="en-US" dirty="0">
              <a:solidFill>
                <a:schemeClr val="lt1"/>
              </a:solidFill>
            </a:endParaRPr>
          </a:p>
          <a:p>
            <a:pPr lvl="0" algn="ctr" defTabSz="914400"/>
            <a:endParaRPr lang="en-US" sz="6000" dirty="0">
              <a:solidFill>
                <a:schemeClr val="bg1"/>
              </a:solidFill>
            </a:endParaRPr>
          </a:p>
          <a:p>
            <a:pPr lvl="0" algn="ctr" defTabSz="914400"/>
            <a:r>
              <a:rPr lang="en-US" sz="4000" b="1" dirty="0" err="1"/>
              <a:t>Saako</a:t>
            </a:r>
            <a:r>
              <a:rPr lang="en-US" sz="4000" b="1" dirty="0"/>
              <a:t> </a:t>
            </a:r>
            <a:r>
              <a:rPr lang="en-US" sz="4000" b="1" dirty="0" err="1"/>
              <a:t>asiakas</a:t>
            </a:r>
            <a:r>
              <a:rPr lang="en-US" sz="4000" b="1" dirty="0"/>
              <a:t> </a:t>
            </a:r>
            <a:r>
              <a:rPr lang="en-US" sz="4000" b="1" dirty="0" err="1"/>
              <a:t>todella</a:t>
            </a:r>
            <a:r>
              <a:rPr lang="en-US" sz="4000" b="1" dirty="0"/>
              <a:t> </a:t>
            </a:r>
            <a:r>
              <a:rPr lang="en-US" sz="4000" b="1" dirty="0" err="1"/>
              <a:t>apua</a:t>
            </a:r>
            <a:r>
              <a:rPr lang="en-US" sz="4000" b="1" dirty="0"/>
              <a:t>?</a:t>
            </a:r>
          </a:p>
          <a:p>
            <a:pPr lvl="0" algn="ctr" defTabSz="914400"/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3065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4"/>
    </mc:Choice>
    <mc:Fallback xmlns="">
      <p:transition spd="slow" advTm="904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uva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09" y="1484555"/>
            <a:ext cx="5183207" cy="4327456"/>
          </a:xfrm>
          <a:prstGeom prst="rect">
            <a:avLst/>
          </a:prstGeom>
        </p:spPr>
      </p:pic>
      <p:sp>
        <p:nvSpPr>
          <p:cNvPr id="3" name="Suorakulmio 2"/>
          <p:cNvSpPr/>
          <p:nvPr/>
        </p:nvSpPr>
        <p:spPr>
          <a:xfrm>
            <a:off x="5605669" y="2555676"/>
            <a:ext cx="6122505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KYSY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KUULUMISIA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KEVYESTI KESKUSTELLEN</a:t>
            </a:r>
          </a:p>
        </p:txBody>
      </p:sp>
    </p:spTree>
    <p:extLst>
      <p:ext uri="{BB962C8B-B14F-4D97-AF65-F5344CB8AC3E}">
        <p14:creationId xmlns:p14="http://schemas.microsoft.com/office/powerpoint/2010/main" val="265676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uva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4" t="-2368"/>
          <a:stretch/>
        </p:blipFill>
        <p:spPr>
          <a:xfrm>
            <a:off x="291548" y="1794818"/>
            <a:ext cx="4664765" cy="3531244"/>
          </a:xfrm>
          <a:prstGeom prst="rect">
            <a:avLst/>
          </a:prstGeom>
        </p:spPr>
      </p:pic>
      <p:sp>
        <p:nvSpPr>
          <p:cNvPr id="8" name="Suorakulmio 7"/>
          <p:cNvSpPr/>
          <p:nvPr/>
        </p:nvSpPr>
        <p:spPr>
          <a:xfrm>
            <a:off x="4956313" y="1669772"/>
            <a:ext cx="7262191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2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Saadaan</a:t>
            </a: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tietoa</a:t>
            </a:r>
            <a:endParaRPr lang="en-US"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Älykkäitä</a:t>
            </a: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hoitosuosituksia</a:t>
            </a: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</a:p>
          <a:p>
            <a:pPr marL="514350" indent="-514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Font typeface="+mj-lt"/>
              <a:buAutoNum type="arabicPeriod"/>
            </a:pP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Syntyy</a:t>
            </a:r>
            <a:r>
              <a:rPr lang="en-US" sz="4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vaikuttavuusdataa</a:t>
            </a:r>
            <a:endParaRPr lang="en-US" sz="40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19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isällön paikkamerkki 2"/>
          <p:cNvSpPr txBox="1">
            <a:spLocks/>
          </p:cNvSpPr>
          <p:nvPr/>
        </p:nvSpPr>
        <p:spPr>
          <a:xfrm>
            <a:off x="714853" y="696331"/>
            <a:ext cx="10324723" cy="3868329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800" kern="1200">
                <a:solidFill>
                  <a:srgbClr val="005B7E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rgbClr val="005B7E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rgbClr val="005B7E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05B7E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rgbClr val="005B7E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i-FI" sz="19200" b="1" dirty="0">
                <a:solidFill>
                  <a:schemeClr val="tx1"/>
                </a:solidFill>
                <a:latin typeface="+mn-lt"/>
              </a:rPr>
              <a:t>     75 000 </a:t>
            </a:r>
            <a:r>
              <a:rPr lang="fi-FI" sz="12800" dirty="0">
                <a:solidFill>
                  <a:schemeClr val="tx1"/>
                </a:solidFill>
              </a:rPr>
              <a:t>perhettä</a:t>
            </a:r>
          </a:p>
          <a:p>
            <a:pPr marL="0" indent="0">
              <a:buNone/>
            </a:pPr>
            <a:endParaRPr lang="fi-FI" sz="12800" dirty="0">
              <a:solidFill>
                <a:schemeClr val="tx1"/>
              </a:solidFill>
            </a:endParaRPr>
          </a:p>
          <a:p>
            <a:pPr>
              <a:buBlip>
                <a:blip r:embed="rId2"/>
              </a:buBlip>
            </a:pPr>
            <a:r>
              <a:rPr lang="fi-FI" sz="19200" b="1" dirty="0">
                <a:solidFill>
                  <a:schemeClr val="tx1"/>
                </a:solidFill>
                <a:latin typeface="+mn-lt"/>
              </a:rPr>
              <a:t>  200 000 </a:t>
            </a:r>
            <a:r>
              <a:rPr lang="fi-FI" sz="12800" dirty="0">
                <a:solidFill>
                  <a:schemeClr val="tx1"/>
                </a:solidFill>
              </a:rPr>
              <a:t>kuultua ääntä</a:t>
            </a:r>
          </a:p>
          <a:p>
            <a:pPr marL="0" indent="0">
              <a:buNone/>
            </a:pPr>
            <a:endParaRPr lang="fi-FI" sz="12800" dirty="0">
              <a:solidFill>
                <a:schemeClr val="tx1"/>
              </a:solidFill>
            </a:endParaRPr>
          </a:p>
          <a:p>
            <a:pPr marL="900113" indent="-900113">
              <a:buBlip>
                <a:blip r:embed="rId2"/>
              </a:buBlip>
            </a:pPr>
            <a:r>
              <a:rPr lang="fi-FI" sz="19200" b="1" dirty="0">
                <a:solidFill>
                  <a:schemeClr val="tx1"/>
                </a:solidFill>
                <a:latin typeface="+mn-lt"/>
              </a:rPr>
              <a:t>5 000 </a:t>
            </a:r>
            <a:r>
              <a:rPr lang="fi-FI" sz="12800" dirty="0">
                <a:solidFill>
                  <a:schemeClr val="tx1"/>
                </a:solidFill>
              </a:rPr>
              <a:t>viisasta päätöstä</a:t>
            </a:r>
          </a:p>
          <a:p>
            <a:pPr marL="0" indent="0">
              <a:buNone/>
            </a:pPr>
            <a:endParaRPr lang="fi-FI" sz="12800" dirty="0">
              <a:solidFill>
                <a:schemeClr val="tx1"/>
              </a:solidFill>
            </a:endParaRPr>
          </a:p>
          <a:p>
            <a:pPr>
              <a:buBlip>
                <a:blip r:embed="rId2"/>
              </a:buBlip>
            </a:pPr>
            <a:r>
              <a:rPr lang="fi-FI" sz="19200" b="1" dirty="0">
                <a:solidFill>
                  <a:schemeClr val="tx1"/>
                </a:solidFill>
                <a:latin typeface="+mn-lt"/>
              </a:rPr>
              <a:t>  50</a:t>
            </a:r>
            <a:r>
              <a:rPr lang="fi-FI" sz="12800" b="1" dirty="0">
                <a:solidFill>
                  <a:schemeClr val="tx1"/>
                </a:solidFill>
              </a:rPr>
              <a:t> </a:t>
            </a:r>
            <a:r>
              <a:rPr lang="fi-FI" sz="12800" dirty="0">
                <a:solidFill>
                  <a:schemeClr val="tx1"/>
                </a:solidFill>
              </a:rPr>
              <a:t>onnellisempaa perhettä</a:t>
            </a:r>
          </a:p>
          <a:p>
            <a:pPr marL="0" indent="0">
              <a:buNone/>
            </a:pPr>
            <a:r>
              <a:rPr lang="fi-FI" sz="12800" b="1" dirty="0">
                <a:solidFill>
                  <a:schemeClr val="tx1"/>
                </a:solidFill>
              </a:rPr>
              <a:t>	</a:t>
            </a:r>
          </a:p>
          <a:p>
            <a:pPr marL="0" indent="0">
              <a:buNone/>
            </a:pPr>
            <a:r>
              <a:rPr lang="fi-FI" sz="12800" b="1" dirty="0">
                <a:solidFill>
                  <a:schemeClr val="tx1"/>
                </a:solidFill>
              </a:rPr>
              <a:t>		</a:t>
            </a:r>
            <a:r>
              <a:rPr lang="fi-FI" sz="12800" dirty="0">
                <a:solidFill>
                  <a:schemeClr val="tx1"/>
                </a:solidFill>
              </a:rPr>
              <a:t>noin</a:t>
            </a:r>
            <a:r>
              <a:rPr lang="fi-FI" sz="19200" b="1" dirty="0">
                <a:solidFill>
                  <a:schemeClr val="tx1"/>
                </a:solidFill>
              </a:rPr>
              <a:t> 4 M€ säästö/vuosi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i-FI" b="1" dirty="0"/>
          </a:p>
          <a:p>
            <a:pPr marL="0" indent="0">
              <a:buFont typeface="Wingdings" panose="05000000000000000000" pitchFamily="2" charset="2"/>
              <a:buNone/>
            </a:pPr>
            <a:r>
              <a:rPr lang="fi-FI" b="1" dirty="0"/>
              <a:t>			</a:t>
            </a:r>
          </a:p>
          <a:p>
            <a:pPr marL="0" indent="0">
              <a:buNone/>
            </a:pPr>
            <a:r>
              <a:rPr lang="fi-FI" dirty="0"/>
              <a:t>		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fi-FI" dirty="0"/>
              <a:t>		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04566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uvahaun tulos haulle health care tee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664" y="570779"/>
            <a:ext cx="9175098" cy="6101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14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uvahaun tulos haulle social worker famil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4774" y="338137"/>
            <a:ext cx="9458325" cy="6301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900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pp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38" y="0"/>
            <a:ext cx="104727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45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i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357</TotalTime>
  <Words>299</Words>
  <Application>Microsoft Office PowerPoint</Application>
  <PresentationFormat>Laajakuva</PresentationFormat>
  <Paragraphs>90</Paragraphs>
  <Slides>14</Slides>
  <Notes>6</Notes>
  <HiddenSlides>0</HiddenSlides>
  <MMClips>2</MMClips>
  <ScaleCrop>false</ScaleCrop>
  <HeadingPairs>
    <vt:vector size="6" baseType="variant">
      <vt:variant>
        <vt:lpstr>Käytetyt fontit</vt:lpstr>
      </vt:variant>
      <vt:variant>
        <vt:i4>7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14</vt:i4>
      </vt:variant>
    </vt:vector>
  </HeadingPairs>
  <TitlesOfParts>
    <vt:vector size="22" baseType="lpstr">
      <vt:lpstr>Arial Unicode MS</vt:lpstr>
      <vt:lpstr>Arial</vt:lpstr>
      <vt:lpstr>Calibri</vt:lpstr>
      <vt:lpstr>Century Gothic</vt:lpstr>
      <vt:lpstr>Franklin Gothic Medium Cond</vt:lpstr>
      <vt:lpstr>Wingdings</vt:lpstr>
      <vt:lpstr>Wingdings 3</vt:lpstr>
      <vt:lpstr>Ioni</vt:lpstr>
      <vt:lpstr>Mediconsult Oy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PowerPoint-esitys</vt:lpstr>
      <vt:lpstr>Hyödyt</vt:lpstr>
      <vt:lpstr>PowerPoint-esitys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PowerPoint-esitys</dc:title>
  <dc:creator>Mauno Haukila</dc:creator>
  <cp:lastModifiedBy>Mauno Haukila</cp:lastModifiedBy>
  <cp:revision>45</cp:revision>
  <dcterms:created xsi:type="dcterms:W3CDTF">2017-05-06T06:04:31Z</dcterms:created>
  <dcterms:modified xsi:type="dcterms:W3CDTF">2017-05-06T12:05:39Z</dcterms:modified>
</cp:coreProperties>
</file>

<file path=docProps/thumbnail.jpeg>
</file>